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4"/>
  </p:sldMasterIdLst>
  <p:notesMasterIdLst>
    <p:notesMasterId r:id="rId13"/>
  </p:notesMasterIdLst>
  <p:handoutMasterIdLst>
    <p:handoutMasterId r:id="rId14"/>
  </p:handoutMasterIdLst>
  <p:sldIdLst>
    <p:sldId id="414" r:id="rId5"/>
    <p:sldId id="419" r:id="rId6"/>
    <p:sldId id="418" r:id="rId7"/>
    <p:sldId id="423" r:id="rId8"/>
    <p:sldId id="417" r:id="rId9"/>
    <p:sldId id="416" r:id="rId10"/>
    <p:sldId id="415" r:id="rId11"/>
    <p:sldId id="422" r:id="rId12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5193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A4A710-5839-6FF8-28B9-1AC30E9627CA}" name="EU-OSHA" initials="MaC" userId="EU-OSHA" providerId="None"/>
  <p188:author id="{DABE6657-BD1E-D9FC-934B-683867F03CFE}" name="Laura MRČELA" initials="LM" userId="S::mrcela@osha.europa.eu::544a201c-d8e8-40ab-a33f-4e1fff986620" providerId="AD"/>
  <p188:author id="{E3AF8B5E-6464-7A57-D579-2ADE157D5A95}" name="Heike KLEMPA" initials="HK" userId="S::klempa@osha.europa.eu::61c18091-9ed8-47f8-8b2a-a5900ab75e2c" providerId="AD"/>
  <p188:author id="{6FACAED9-E0EB-8C13-CB74-ED4007A6C8FE}" name="Andrew Smith" initials="AS" userId="Andrew Smith" providerId="None"/>
  <p188:author id="{FA41AADB-5E2C-52F3-E82B-3E9D258CC945}" name="Birgit" initials="BM" userId="Birgi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DT" initials="CDT" lastIdx="23" clrIdx="6">
    <p:extLst>
      <p:ext uri="{19B8F6BF-5375-455C-9EA6-DF929625EA0E}">
        <p15:presenceInfo xmlns:p15="http://schemas.microsoft.com/office/powerpoint/2012/main" userId="CDT" providerId="None"/>
      </p:ext>
    </p:extLst>
  </p:cmAuthor>
  <p:cmAuthor id="8" name="Isabel Nunes " initials="IN" lastIdx="3" clrIdx="7">
    <p:extLst>
      <p:ext uri="{19B8F6BF-5375-455C-9EA6-DF929625EA0E}">
        <p15:presenceInfo xmlns:p15="http://schemas.microsoft.com/office/powerpoint/2012/main" userId="Isabel Nunes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140"/>
    <a:srgbClr val="339933"/>
    <a:srgbClr val="ACC700"/>
    <a:srgbClr val="E64715"/>
    <a:srgbClr val="B1B3B4"/>
    <a:srgbClr val="F6A400"/>
    <a:srgbClr val="003399"/>
    <a:srgbClr val="D45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51" autoAdjust="0"/>
  </p:normalViewPr>
  <p:slideViewPr>
    <p:cSldViewPr snapToGrid="0">
      <p:cViewPr varScale="1">
        <p:scale>
          <a:sx n="125" d="100"/>
          <a:sy n="125" d="100"/>
        </p:scale>
        <p:origin x="792" y="90"/>
      </p:cViewPr>
      <p:guideLst>
        <p:guide orient="horz" pos="2772"/>
        <p:guide pos="5193"/>
        <p:guide pos="340"/>
        <p:guide orient="horz" pos="5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60" y="9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45E80-C07C-45A0-B320-188AF677015B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33E9-CC45-49D0-A6FA-2D483892257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stress térmico é um risco para os trabalhadores tanto no interior como no exterior em todos os setores. A sua gravidade depende do local de trabalho, mas também de características individuais como a idade, a saúde, o estatuto socioeconómico e até o sexo. Estas devem ser tidos em conta nas medidas destinadas a abordar e atenuar os riscos do trabalho sob calor.</a:t>
            </a: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guia oferece aos locais de trabalho meios práticos, organizacionais e técnicos, para reduzir e gerir este risco profissional, bem como para dar formação sobre o mesmo. São também fornecidas informações sobre as medidas a tomar no caso de um trabalhador começar a apresentar sinais de sofrer de uma doença relacionada com o calor.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9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5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alterações climáticas ocupam um lugar cimeiro na agenda política e social. O novo filme do Napo destina-se a sensibilizar para o impacto das alterações climáticas no ambiente de trabalho e para as medidas que podem ser tomadas para reduzir os riscos de stresse térmico para os trabalhadores.</a:t>
            </a: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horário de trabalho deve ser organizado de forma a evitar as horas em que o sol está mais quente... O sol é o inimigo. O principal público-alvo são os trabalhadores ao ar livre — o pessoal de limpeza das ruas e os trabalhadores da construção e da agricultura —, mas também os trabalhadores de escritório.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4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file://localhost/Volumes/XRAID/Equipo%20Rojo/EU-OSHA/18-0115%20PPT%20templates%20update/PNG/FONDO-PORTADA-PATRON-EUOSHA-2011-16-9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675"/>
              <a:t>Segurança e saúde no trabalho diz respeito a todos. Bom para si. Bom para as empresas.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-portada-EUOSHA-2013-16-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" y="4393"/>
            <a:ext cx="9125745" cy="2495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1208"/>
            <a:ext cx="694508" cy="5202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BFDD9A-7BA7-43A0-B572-C100341D1C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6681CD-C0A2-47B7-9555-F2A5EA5E02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0"/>
            <a:ext cx="694508" cy="52092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33B285-9AAD-4B95-9473-949E39C34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"/>
            <a:ext cx="9144000" cy="2500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9CA904-B0B5-4061-90B9-0FC29CEB7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r="7864"/>
          <a:stretch/>
        </p:blipFill>
        <p:spPr>
          <a:xfrm>
            <a:off x="8244408" y="0"/>
            <a:ext cx="936104" cy="5143500"/>
          </a:xfrm>
          <a:prstGeom prst="rect">
            <a:avLst/>
          </a:prstGeom>
        </p:spPr>
      </p:pic>
      <p:pic>
        <p:nvPicPr>
          <p:cNvPr id="22" name="Picture 2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097DC9F-35F7-4352-BBC2-9E8D78F4DD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364650"/>
            <a:ext cx="1270596" cy="324893"/>
          </a:xfrm>
          <a:prstGeom prst="rect">
            <a:avLst/>
          </a:prstGeom>
        </p:spPr>
      </p:pic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43DA1493-058F-4AB7-8E11-072855517A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81" y="4210494"/>
            <a:ext cx="639235" cy="5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6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6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5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675"/>
              <a:t>Segurança e saúde no trabalho diz respeito a todos. Bom para si. Bom para as empresas.</a:t>
            </a:r>
          </a:p>
        </p:txBody>
      </p:sp>
      <p:pic>
        <p:nvPicPr>
          <p:cNvPr id="11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901" y="4429594"/>
            <a:ext cx="863242" cy="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FONDO-PORTADA-PATRON-EUOSHA-2011-16-9.png" descr="/Volumes/XRAID/Equipo Rojo/EU-OSHA/18-0115 PPT templates update/PNG/FONDO-PORTADA-PATRON-EUOSHA-2011-16-9.png">
            <a:extLst>
              <a:ext uri="{FF2B5EF4-FFF2-40B4-BE49-F238E27FC236}">
                <a16:creationId xmlns:a16="http://schemas.microsoft.com/office/drawing/2014/main" id="{F7E6838B-6674-4D21-9F21-07AD390E11FE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9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1DE3D-2A65-415B-A074-32CDC9FE7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3" y="0"/>
            <a:ext cx="9141293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43BC8-A9D9-40D5-BE52-E3972AEEEE22}"/>
              </a:ext>
            </a:extLst>
          </p:cNvPr>
          <p:cNvSpPr txBox="1"/>
          <p:nvPr/>
        </p:nvSpPr>
        <p:spPr>
          <a:xfrm>
            <a:off x="1788820" y="1172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E7BA3-4942-449E-A769-C5E46CB57CAC}"/>
              </a:ext>
            </a:extLst>
          </p:cNvPr>
          <p:cNvSpPr txBox="1"/>
          <p:nvPr/>
        </p:nvSpPr>
        <p:spPr>
          <a:xfrm>
            <a:off x="1788820" y="177966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solidFill>
                  <a:schemeClr val="tx2"/>
                </a:solidFill>
                <a:ea typeface="+mj-ea"/>
                <a:cs typeface="Trebuchet MS"/>
              </a:rPr>
              <a:t>@EuropeanAgencyforSafetyandHealthatWork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2E16-3193-429C-97E6-9287EAAEC892}"/>
              </a:ext>
            </a:extLst>
          </p:cNvPr>
          <p:cNvSpPr txBox="1"/>
          <p:nvPr/>
        </p:nvSpPr>
        <p:spPr>
          <a:xfrm>
            <a:off x="1787638" y="23870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C074C-8E17-42BC-9A7F-290AB4ED31D1}"/>
              </a:ext>
            </a:extLst>
          </p:cNvPr>
          <p:cNvSpPr txBox="1"/>
          <p:nvPr/>
        </p:nvSpPr>
        <p:spPr>
          <a:xfrm>
            <a:off x="1787638" y="2973204"/>
            <a:ext cx="645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solidFill>
                  <a:schemeClr val="tx2"/>
                </a:solidFill>
                <a:ea typeface="+mj-ea"/>
                <a:cs typeface="Trebuchet MS"/>
              </a:rPr>
              <a:t>Agência Europeia para a Segurança e Saúde no Trabalho (EU-OSHA)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D01AA-BE98-440A-BCBA-0FAA32F7ABB8}"/>
              </a:ext>
            </a:extLst>
          </p:cNvPr>
          <p:cNvSpPr txBox="1"/>
          <p:nvPr/>
        </p:nvSpPr>
        <p:spPr>
          <a:xfrm>
            <a:off x="1787638" y="36019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solidFill>
                  <a:schemeClr val="tx2"/>
                </a:solidFill>
                <a:ea typeface="+mj-ea"/>
                <a:cs typeface="Trebuchet MS"/>
              </a:rPr>
              <a:t>EU_OSHA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37896-FBC1-4C16-A372-EE1A905603DB}"/>
              </a:ext>
            </a:extLst>
          </p:cNvPr>
          <p:cNvSpPr txBox="1"/>
          <p:nvPr/>
        </p:nvSpPr>
        <p:spPr>
          <a:xfrm>
            <a:off x="450001" y="8537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>
                <a:solidFill>
                  <a:schemeClr val="tx2"/>
                </a:solidFill>
                <a:ea typeface="+mj-ea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45664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0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3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9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89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1291" cy="51374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‹nº›</a:t>
            </a:fld>
            <a:endParaRPr lang="en-GB" sz="750" baseline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9" y="4857751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pt-PT" sz="675" b="1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https://healthy-workplaces.eu</a:t>
            </a:r>
          </a:p>
        </p:txBody>
      </p:sp>
      <p:pic>
        <p:nvPicPr>
          <p:cNvPr id="14" name="Picture 1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1277C2C-E6E7-4E65-82BB-92A54E844B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683607"/>
            <a:ext cx="1270596" cy="324893"/>
          </a:xfrm>
          <a:prstGeom prst="rect">
            <a:avLst/>
          </a:prstGeom>
        </p:spPr>
      </p:pic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6C7C2B41-3330-45C0-8F21-ABE7F3702A9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43" y="4506016"/>
            <a:ext cx="639235" cy="508867"/>
          </a:xfrm>
          <a:prstGeom prst="rect">
            <a:avLst/>
          </a:prstGeom>
        </p:spPr>
      </p:pic>
      <p:pic>
        <p:nvPicPr>
          <p:cNvPr id="9" name="Imagem 8" descr="Description: Macintosh HD:Users:R5:Desktop:COMUNHÃO D'IDEIAS:EUOSHA:Programa:programa final fundo.jpg">
            <a:extLst>
              <a:ext uri="{FF2B5EF4-FFF2-40B4-BE49-F238E27FC236}">
                <a16:creationId xmlns:a16="http://schemas.microsoft.com/office/drawing/2014/main" id="{E1621CCC-1C56-4173-8318-1EAE20B8A9FE}"/>
              </a:ext>
            </a:extLst>
          </p:cNvPr>
          <p:cNvPicPr/>
          <p:nvPr userDrawn="1"/>
        </p:nvPicPr>
        <p:blipFill>
          <a:blip r:embed="rId17"/>
          <a:srcRect l="67982" t="94088" r="17531" b="1539"/>
          <a:stretch>
            <a:fillRect/>
          </a:stretch>
        </p:blipFill>
        <p:spPr bwMode="auto">
          <a:xfrm>
            <a:off x="1631510" y="4698151"/>
            <a:ext cx="639235" cy="31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3532A88A-2EB2-461B-B975-042AC19F9049}"/>
              </a:ext>
            </a:extLst>
          </p:cNvPr>
          <p:cNvSpPr/>
          <p:nvPr userDrawn="1"/>
        </p:nvSpPr>
        <p:spPr>
          <a:xfrm>
            <a:off x="5623798" y="4793056"/>
            <a:ext cx="13372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800" b="1" dirty="0">
                <a:solidFill>
                  <a:srgbClr val="ACC700"/>
                </a:solidFill>
              </a:rPr>
              <a:t>#EUhealthyworkplaces </a:t>
            </a:r>
          </a:p>
        </p:txBody>
      </p:sp>
    </p:spTree>
    <p:extLst>
      <p:ext uri="{BB962C8B-B14F-4D97-AF65-F5344CB8AC3E}">
        <p14:creationId xmlns:p14="http://schemas.microsoft.com/office/powerpoint/2010/main" val="18727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hyperlink" Target="https://osha.europa.eu/sites/default/files/Heat-at-work-Guidance-for-workplaces_PT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Napo%20in%20too%20hot%20to%20work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2D51197-9697-4C71-A2B4-6918D2EB6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47063" cy="4548511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C254182-98C9-48B5-B3B6-2EED550A1338}"/>
              </a:ext>
            </a:extLst>
          </p:cNvPr>
          <p:cNvSpPr/>
          <p:nvPr/>
        </p:nvSpPr>
        <p:spPr>
          <a:xfrm>
            <a:off x="5569387" y="1133031"/>
            <a:ext cx="3275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>
                <a:hlinkClick r:id="rId4"/>
              </a:rPr>
              <a:t>https://osha.europa.eu/sites/default/files/Heat-at-work-Guidance-for-workplaces_PT.pdf</a:t>
            </a:r>
            <a:endParaRPr lang="pt-PT" sz="1000" dirty="0"/>
          </a:p>
          <a:p>
            <a:endParaRPr lang="pt-PT" sz="1000" dirty="0"/>
          </a:p>
          <a:p>
            <a:r>
              <a:rPr lang="pt-PT" sz="1000" dirty="0"/>
              <a:t>https://osha.europa.eu/pt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3BC91C-4EA7-461D-884A-EDFBAF40B2F9}"/>
              </a:ext>
            </a:extLst>
          </p:cNvPr>
          <p:cNvSpPr txBox="1"/>
          <p:nvPr/>
        </p:nvSpPr>
        <p:spPr>
          <a:xfrm>
            <a:off x="5502885" y="410322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Publicado a: </a:t>
            </a:r>
            <a:r>
              <a:rPr lang="pt-PT" b="1" dirty="0"/>
              <a:t>15/05/2023</a:t>
            </a:r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C5D012-C40D-412A-A727-E8C351D6E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401" y="2055594"/>
            <a:ext cx="2372056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0669605-A430-4F02-BE46-F7642BCB9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742" y="669623"/>
            <a:ext cx="4961258" cy="380425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0BDE150-AB1B-4CFD-BE52-54153B6E5707}"/>
              </a:ext>
            </a:extLst>
          </p:cNvPr>
          <p:cNvSpPr txBox="1"/>
          <p:nvPr/>
        </p:nvSpPr>
        <p:spPr>
          <a:xfrm>
            <a:off x="349135" y="133003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Efeitos na saúde devido à exposição a temperaturas elevadas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E7A23F6-FB26-4F07-9B49-62354E6F023F}"/>
              </a:ext>
            </a:extLst>
          </p:cNvPr>
          <p:cNvSpPr/>
          <p:nvPr/>
        </p:nvSpPr>
        <p:spPr>
          <a:xfrm>
            <a:off x="66504" y="657602"/>
            <a:ext cx="42387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Insolação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Exaustão devido ao calor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Rabdomiólise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Síncope térmica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Cãibras devido ao calor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Erupção cutânea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Edema térmico</a:t>
            </a:r>
          </a:p>
          <a:p>
            <a:endParaRPr lang="pt-PT" dirty="0"/>
          </a:p>
          <a:p>
            <a:r>
              <a:rPr lang="pt-PT" dirty="0"/>
              <a:t>Efeitos a longo prazo: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Certos danos cardíacos, renais e hepáticos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Exaustão crónica pelo calor, distúrbios do sono, e suscetibilidade a ferimentos leves e outras doenças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Infertilidade temporária em mulheres e homens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Agravamento de doenças existentes</a:t>
            </a:r>
          </a:p>
        </p:txBody>
      </p:sp>
    </p:spTree>
    <p:extLst>
      <p:ext uri="{BB962C8B-B14F-4D97-AF65-F5344CB8AC3E}">
        <p14:creationId xmlns:p14="http://schemas.microsoft.com/office/powerpoint/2010/main" val="68206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29DC584-F6E1-4A6B-8F7B-F6E32D08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572" y="648879"/>
            <a:ext cx="4980428" cy="377349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FA6AA3F-4A8E-4CBC-9417-58C739A4B70A}"/>
              </a:ext>
            </a:extLst>
          </p:cNvPr>
          <p:cNvSpPr txBox="1"/>
          <p:nvPr/>
        </p:nvSpPr>
        <p:spPr>
          <a:xfrm>
            <a:off x="349135" y="133003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Efeitos na saúde devido à exposição a temperaturas elevadas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7705050-2412-4553-BF1F-F00E09F99802}"/>
              </a:ext>
            </a:extLst>
          </p:cNvPr>
          <p:cNvSpPr/>
          <p:nvPr/>
        </p:nvSpPr>
        <p:spPr>
          <a:xfrm>
            <a:off x="262962" y="946350"/>
            <a:ext cx="369844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Primeiros socorros para tratar a</a:t>
            </a:r>
          </a:p>
          <a:p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Insolação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Exaustão devido ao calor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Rabdomiólise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Síncope térmica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Cãibras devido ao calor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Erupção cutânea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Edema térmico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837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B5C9BD1-B0EC-48E8-B079-EDCFC1F2D106}"/>
              </a:ext>
            </a:extLst>
          </p:cNvPr>
          <p:cNvSpPr/>
          <p:nvPr/>
        </p:nvSpPr>
        <p:spPr>
          <a:xfrm>
            <a:off x="135282" y="217259"/>
            <a:ext cx="68318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O que os empregadores devem fazer?</a:t>
            </a:r>
          </a:p>
          <a:p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rgbClr val="FF0000"/>
                </a:solidFill>
              </a:rPr>
              <a:t>Estabelecer um plano de prevenção ao calor, juntamente com um sistema de alerta de calor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>
                <a:solidFill>
                  <a:srgbClr val="FF0000"/>
                </a:solidFill>
              </a:rPr>
              <a:t>Consultar/ informar/ formar/treinar trabalhadores e seus representantes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Água potável fresca no/perto do local de trabalho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Arrefecimento/ar condicionado, ventilação adequada, desumidificação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Fornecer áreas de descanso climatizadas, sombreadas ou frescas perto do local de trabalho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Proteção da luz solar direta (persianas, película refletora nas janelas; estações de trabalho longe da luz solar direta ou de fontes de calor)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Adaptar processos de trabalho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Blindagem refletiva ou absorvente de calor; permitindo que a placa esfrie antes de usar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Processos, máquinas ou instalações que geram calor/superfícies quentes bloqueados ou isolados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Veículos com cabines fechadas climatizadas (</a:t>
            </a:r>
            <a:r>
              <a:rPr lang="pt-PT" sz="1200" dirty="0" err="1"/>
              <a:t>ex</a:t>
            </a:r>
            <a:r>
              <a:rPr lang="pt-PT" sz="1200" dirty="0"/>
              <a:t>: tratores, caminhões, gruas)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Superfícies não refletoras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Redução da humidade, ralos e válvulas de vapor de água quente com vazamento!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Remoção de ar aquecido ou vapor de processos quentes usando ventilação de exaustão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Equipamentos/processos automatizados, por ex. um </a:t>
            </a:r>
            <a:r>
              <a:rPr lang="pt-PT" sz="1200" dirty="0" err="1"/>
              <a:t>drone</a:t>
            </a:r>
            <a:r>
              <a:rPr lang="pt-PT" sz="1200" dirty="0"/>
              <a:t> para inspecionar um local de incêndio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B43B5D1-445C-401A-9D23-31D600160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189" y="800213"/>
            <a:ext cx="2227811" cy="128803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FF02E91-760B-41DE-9590-ECC1C6D44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92" y="2671204"/>
            <a:ext cx="2244407" cy="17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0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F87623-6DFE-44D3-A6BD-9A278F1C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02" y="1664208"/>
            <a:ext cx="3435998" cy="274455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1CDBCE1-62F5-4464-84D1-1F1F66F4C73A}"/>
              </a:ext>
            </a:extLst>
          </p:cNvPr>
          <p:cNvSpPr/>
          <p:nvPr/>
        </p:nvSpPr>
        <p:spPr>
          <a:xfrm>
            <a:off x="178595" y="186274"/>
            <a:ext cx="574214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Stresse térmico e EPI </a:t>
            </a:r>
          </a:p>
          <a:p>
            <a:endParaRPr lang="pt-PT" dirty="0">
              <a:solidFill>
                <a:srgbClr val="3C4043"/>
              </a:solidFill>
            </a:endParaRPr>
          </a:p>
          <a:p>
            <a:r>
              <a:rPr lang="pt-PT" sz="1200" b="1" dirty="0">
                <a:solidFill>
                  <a:srgbClr val="3C4043"/>
                </a:solidFill>
              </a:rPr>
              <a:t>EPI e roupas de trabalho podem contribuir para o aumento do calor corporal </a:t>
            </a:r>
          </a:p>
          <a:p>
            <a:endParaRPr lang="pt-PT" sz="1200" b="1" dirty="0">
              <a:solidFill>
                <a:srgbClr val="3C4043"/>
              </a:solidFill>
            </a:endParaRPr>
          </a:p>
          <a:p>
            <a:r>
              <a:rPr lang="pt-PT" sz="1200" b="1" dirty="0">
                <a:solidFill>
                  <a:srgbClr val="3C4043"/>
                </a:solidFill>
              </a:rPr>
              <a:t>O EPI pode impedir que os trabalhadores tirem as roupas para refrescar ‼ </a:t>
            </a:r>
          </a:p>
          <a:p>
            <a:endParaRPr lang="pt-PT" dirty="0">
              <a:solidFill>
                <a:srgbClr val="3C4043"/>
              </a:solidFill>
            </a:endParaRPr>
          </a:p>
          <a:p>
            <a:r>
              <a:rPr lang="pt-PT" sz="1200" dirty="0">
                <a:solidFill>
                  <a:srgbClr val="FF0000"/>
                </a:solidFill>
              </a:rPr>
              <a:t>Certifique-se de que as pessoas continuem a usar o EPI corretamente e onde necessário! </a:t>
            </a:r>
          </a:p>
          <a:p>
            <a:r>
              <a:rPr lang="pt-PT" sz="1400" dirty="0">
                <a:solidFill>
                  <a:srgbClr val="3C4043"/>
                </a:solidFill>
              </a:rPr>
              <a:t>• </a:t>
            </a:r>
            <a:r>
              <a:rPr lang="pt-PT" sz="1200" dirty="0">
                <a:solidFill>
                  <a:srgbClr val="3C4043"/>
                </a:solidFill>
              </a:rPr>
              <a:t>Incentive os trabalhadores a remover o EPI imediatamente após a utilização </a:t>
            </a:r>
          </a:p>
          <a:p>
            <a:r>
              <a:rPr lang="pt-PT" sz="1200" dirty="0">
                <a:solidFill>
                  <a:srgbClr val="3C4043"/>
                </a:solidFill>
              </a:rPr>
              <a:t>• Deixe o EPI secar antes de usá-lo novamente, quando permitido, ou substitua-o </a:t>
            </a:r>
          </a:p>
          <a:p>
            <a:r>
              <a:rPr lang="pt-PT" sz="1200" dirty="0">
                <a:solidFill>
                  <a:srgbClr val="3C4043"/>
                </a:solidFill>
              </a:rPr>
              <a:t>• Fornecer instalações limpas que permitam que o EPI seja seco, para que possa ser usado novamente </a:t>
            </a:r>
          </a:p>
          <a:p>
            <a:r>
              <a:rPr lang="pt-PT" sz="1200" dirty="0">
                <a:solidFill>
                  <a:srgbClr val="3C4043"/>
                </a:solidFill>
              </a:rPr>
              <a:t>• Permitir ritmos de trabalho mais lentos </a:t>
            </a:r>
          </a:p>
          <a:p>
            <a:r>
              <a:rPr lang="pt-PT" sz="1200" dirty="0">
                <a:solidFill>
                  <a:srgbClr val="3C4043"/>
                </a:solidFill>
              </a:rPr>
              <a:t>• Faça a rotação da equipa para fora deste ambiente com mais frequência </a:t>
            </a:r>
          </a:p>
          <a:p>
            <a:r>
              <a:rPr lang="pt-PT" sz="1200" dirty="0">
                <a:solidFill>
                  <a:srgbClr val="3C4043"/>
                </a:solidFill>
              </a:rPr>
              <a:t>• Permitir tempos de recuperação mais longos </a:t>
            </a:r>
          </a:p>
          <a:p>
            <a:r>
              <a:rPr lang="pt-PT" sz="1200" dirty="0">
                <a:solidFill>
                  <a:srgbClr val="3C4043"/>
                </a:solidFill>
              </a:rPr>
              <a:t>• Sistemas de trabalho automatizados ou alternativos </a:t>
            </a:r>
          </a:p>
          <a:p>
            <a:r>
              <a:rPr lang="pt-PT" sz="1200" dirty="0">
                <a:solidFill>
                  <a:srgbClr val="3C4043"/>
                </a:solidFill>
              </a:rPr>
              <a:t>• Reavalie o equipamento, um EPI mais recente pode ser mais leve, proteger melhor e ser mais confortável de usar</a:t>
            </a:r>
            <a:endParaRPr lang="pt-PT" sz="1200" dirty="0">
              <a:solidFill>
                <a:srgbClr val="3C404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312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9AF7A34-4599-457B-8AC8-A78ABD771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019" y="1076826"/>
            <a:ext cx="2080253" cy="264032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5F8766AE-0600-4457-B450-9226C11867B9}"/>
              </a:ext>
            </a:extLst>
          </p:cNvPr>
          <p:cNvSpPr/>
          <p:nvPr/>
        </p:nvSpPr>
        <p:spPr>
          <a:xfrm>
            <a:off x="207168" y="245031"/>
            <a:ext cx="738663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Aclimatização</a:t>
            </a:r>
          </a:p>
          <a:p>
            <a:endParaRPr lang="pt-PT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/>
              <a:t>Adaptação fisiológica através da exposição repetida ao calor (eficiência da transpiração, estabilização da circulação, capacidade de realizar trabalho com temperatura corporal central mais baixa e frequência cardíaca, aumento do fluxo sanguíneo da pele em uma determinada temperatura corporal central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/>
              <a:t>Aumentar gradualmente o tempo dos trabalhadores em condições quentes durante sete a 14 dias</a:t>
            </a:r>
          </a:p>
          <a:p>
            <a:endParaRPr lang="pt-PT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/>
              <a:t>Para novos trabalhadores:</a:t>
            </a:r>
          </a:p>
          <a:p>
            <a:r>
              <a:rPr lang="pt-PT" sz="1100" dirty="0"/>
              <a:t>– não mais de 20% da duração habitual do trabalho no calor no primeiro dia; e</a:t>
            </a:r>
          </a:p>
          <a:p>
            <a:r>
              <a:rPr lang="pt-PT" sz="1100" dirty="0"/>
              <a:t>– aumento não superior a 20% em cada dia adicional.</a:t>
            </a:r>
          </a:p>
          <a:p>
            <a:endParaRPr lang="pt-PT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/>
              <a:t>Para trabalhadores com experiência anterior:</a:t>
            </a:r>
          </a:p>
          <a:p>
            <a:r>
              <a:rPr lang="pt-PT" sz="1100" dirty="0"/>
              <a:t>– não mais de 50% da duração habitual do trabalho no calor no primeiro dia;</a:t>
            </a:r>
          </a:p>
          <a:p>
            <a:r>
              <a:rPr lang="pt-PT" sz="1100" dirty="0"/>
              <a:t>– não mais que 60% no segundo dia</a:t>
            </a:r>
          </a:p>
          <a:p>
            <a:r>
              <a:rPr lang="pt-PT" sz="1100" dirty="0"/>
              <a:t>– não mais que 80% no terceiro dia</a:t>
            </a:r>
          </a:p>
          <a:p>
            <a:r>
              <a:rPr lang="pt-PT" sz="1100" dirty="0"/>
              <a:t>– não mais que 100% no quarto 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/>
              <a:t>Supervisionar de perto os novos trabalhadores durante os primeiros 14 dias ou até que sejam totalmente aclimatado.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/>
              <a:t>Os trabalhadores que não estão fisicamente aptos precisam de mais tempo para se aclimatarem completamente.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dirty="0"/>
              <a:t>A aclimatação pode ser mantida por alguns dias sem exposição ao calor</a:t>
            </a:r>
          </a:p>
        </p:txBody>
      </p:sp>
    </p:spTree>
    <p:extLst>
      <p:ext uri="{BB962C8B-B14F-4D97-AF65-F5344CB8AC3E}">
        <p14:creationId xmlns:p14="http://schemas.microsoft.com/office/powerpoint/2010/main" val="195087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E1D69AF-1C1F-443F-90AF-562FD284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4" y="1698512"/>
            <a:ext cx="8505214" cy="24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3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3" action="ppaction://hlinkfile"/>
            <a:extLst>
              <a:ext uri="{FF2B5EF4-FFF2-40B4-BE49-F238E27FC236}">
                <a16:creationId xmlns:a16="http://schemas.microsoft.com/office/drawing/2014/main" id="{47CB0659-0CB2-4565-9433-3A2F41D0E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225" y="0"/>
            <a:ext cx="5973986" cy="460079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42D9C3D-41FD-4E71-AD84-A1453D9A590C}"/>
              </a:ext>
            </a:extLst>
          </p:cNvPr>
          <p:cNvSpPr/>
          <p:nvPr/>
        </p:nvSpPr>
        <p:spPr>
          <a:xfrm>
            <a:off x="155218" y="37199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https://www.napofilm.net/pt/napos-films/napo-too-hot-to-work</a:t>
            </a:r>
          </a:p>
        </p:txBody>
      </p:sp>
    </p:spTree>
    <p:extLst>
      <p:ext uri="{BB962C8B-B14F-4D97-AF65-F5344CB8AC3E}">
        <p14:creationId xmlns:p14="http://schemas.microsoft.com/office/powerpoint/2010/main" val="359946430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Theme1" id="{8F8230E2-4D34-4ECE-8215-EF7515102C95}" vid="{397A8749-CF1D-46BD-B85F-D3F557073F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76e29a-8670-4f9c-afee-c255a09d55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9DEDF6EB9C8443AA1E9BF77FC79F68" ma:contentTypeVersion="15" ma:contentTypeDescription="Crear nuevo documento." ma:contentTypeScope="" ma:versionID="49cbd4c6ed63a56cfd3e1fa7166da723">
  <xsd:schema xmlns:xsd="http://www.w3.org/2001/XMLSchema" xmlns:xs="http://www.w3.org/2001/XMLSchema" xmlns:p="http://schemas.microsoft.com/office/2006/metadata/properties" xmlns:ns2="80b70bcf-9351-4e71-b19f-1201847c9328" xmlns:ns3="6976e29a-8670-4f9c-afee-c255a09d55c2" targetNamespace="http://schemas.microsoft.com/office/2006/metadata/properties" ma:root="true" ma:fieldsID="f9ab420e34d5b99220ac9777663e50a9" ns2:_="" ns3:_="">
    <xsd:import namespace="80b70bcf-9351-4e71-b19f-1201847c9328"/>
    <xsd:import namespace="6976e29a-8670-4f9c-afee-c255a09d55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70bcf-9351-4e71-b19f-1201847c9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6e29a-8670-4f9c-afee-c255a09d55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8c66782-86c3-4f9c-b0ff-d3e6d9a322a8}" ma:internalName="TaxCatchAll" ma:showField="CatchAllData" ma:web="6976e29a-8670-4f9c-afee-c255a09d55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9C92BF-4DCA-40D6-9BE5-5C69F825546D}">
  <ds:schemaRefs>
    <ds:schemaRef ds:uri="80b70bcf-9351-4e71-b19f-1201847c9328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6976e29a-8670-4f9c-afee-c255a09d55c2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5AC96F0-15EC-4995-9008-A73D3A3FBC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E32053-8C59-413B-A479-157817A0C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b70bcf-9351-4e71-b19f-1201847c9328"/>
    <ds:schemaRef ds:uri="6976e29a-8670-4f9c-afee-c255a09d5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2023</Template>
  <TotalTime>6434</TotalTime>
  <Words>903</Words>
  <Application>Microsoft Office PowerPoint</Application>
  <PresentationFormat>Apresentação no Ecrã (16:9)</PresentationFormat>
  <Paragraphs>88</Paragraphs>
  <Slides>8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Courier New</vt:lpstr>
      <vt:lpstr>Trebuchet MS</vt:lpstr>
      <vt:lpstr>Wingdings</vt:lpstr>
      <vt:lpstr>Theme1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>CDT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CDT</dc:creator>
  <cp:keywords/>
  <dc:description/>
  <cp:lastModifiedBy>Emilia Telo</cp:lastModifiedBy>
  <cp:revision>177</cp:revision>
  <cp:lastPrinted>2019-10-04T15:07:06Z</cp:lastPrinted>
  <dcterms:created xsi:type="dcterms:W3CDTF">2015-10-14T15:05:30Z</dcterms:created>
  <dcterms:modified xsi:type="dcterms:W3CDTF">2024-06-28T08:50:25Z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0x010100A19DEDF6EB9C8443AA1E9BF77FC79F68</vt:lpwstr>
  </property>
  <property fmtid="{D5CDD505-2E9C-101B-9397-08002B2CF9AE}" pid="3" name="MediaServiceImageTags">
    <vt:lpwstr/>
  </property>
</Properties>
</file>